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35" r:id="rId14"/>
    <p:sldId id="341" r:id="rId15"/>
    <p:sldId id="342" r:id="rId16"/>
    <p:sldId id="336" r:id="rId17"/>
    <p:sldId id="337" r:id="rId18"/>
    <p:sldId id="540" r:id="rId19"/>
    <p:sldId id="541" r:id="rId20"/>
    <p:sldId id="542" r:id="rId21"/>
    <p:sldId id="338" r:id="rId22"/>
    <p:sldId id="339" r:id="rId23"/>
    <p:sldId id="343" r:id="rId24"/>
    <p:sldId id="345" r:id="rId25"/>
    <p:sldId id="346" r:id="rId26"/>
    <p:sldId id="348" r:id="rId27"/>
    <p:sldId id="347" r:id="rId28"/>
    <p:sldId id="350" r:id="rId29"/>
    <p:sldId id="351" r:id="rId30"/>
    <p:sldId id="543"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3/23/23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3/23/23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3/23/23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3/23/23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90.png"/><Relationship Id="rId7" Type="http://schemas.openxmlformats.org/officeDocument/2006/relationships/image" Target="../media/image43.wmf"/><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4.w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09600" y="2160495"/>
            <a:ext cx="6587893" cy="3965670"/>
          </a:xfrm>
        </p:spPr>
        <p:txBody>
          <a:bodyPr>
            <a:normAutofit fontScale="85000" lnSpcReduction="2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 of future use</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12906" y="3545987"/>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41122" y="2452257"/>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2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097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77500" lnSpcReduction="2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225756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Irradiation: Radiation damage to the metal; Radiation damage to oxide</a:t>
            </a:r>
          </a:p>
          <a:p>
            <a:r>
              <a:rPr lang="en-US" sz="2000" dirty="0"/>
              <a:t>Temperature:</a:t>
            </a:r>
          </a:p>
          <a:p>
            <a:pPr lvl="1"/>
            <a:r>
              <a:rPr lang="en-US" sz="2000" dirty="0"/>
              <a:t>Corrosion rate increases with temperature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Two types of mitigation strategies to limit PCI failures</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25245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extLst>
              <p:ext uri="{D42A27DB-BD31-4B8C-83A1-F6EECF244321}">
                <p14:modId xmlns:p14="http://schemas.microsoft.com/office/powerpoint/2010/main" val="2068785862"/>
              </p:ext>
            </p:extLst>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3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9" name="Picture 18" descr="latex-image-1.pdf">
            <a:extLst>
              <a:ext uri="{FF2B5EF4-FFF2-40B4-BE49-F238E27FC236}">
                <a16:creationId xmlns:a16="http://schemas.microsoft.com/office/drawing/2014/main" id="{7F4A5CF7-FBBF-5B46-A6BA-20ECFBB6F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945" y="4917373"/>
            <a:ext cx="1816100" cy="609600"/>
          </a:xfrm>
          <a:prstGeom prst="rect">
            <a:avLst/>
          </a:prstGeom>
        </p:spPr>
      </p:pic>
    </p:spTree>
    <p:extLst>
      <p:ext uri="{BB962C8B-B14F-4D97-AF65-F5344CB8AC3E}">
        <p14:creationId xmlns:p14="http://schemas.microsoft.com/office/powerpoint/2010/main" val="4232087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00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9719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extLst>
              <p:ext uri="{D42A27DB-BD31-4B8C-83A1-F6EECF244321}">
                <p14:modId xmlns:p14="http://schemas.microsoft.com/office/powerpoint/2010/main" val="1908225906"/>
              </p:ext>
            </p:extLst>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90116"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extLst>
              <p:ext uri="{D42A27DB-BD31-4B8C-83A1-F6EECF244321}">
                <p14:modId xmlns:p14="http://schemas.microsoft.com/office/powerpoint/2010/main" val="1409196622"/>
              </p:ext>
            </p:extLst>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9011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96742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extLst>
              <p:ext uri="{D42A27DB-BD31-4B8C-83A1-F6EECF244321}">
                <p14:modId xmlns:p14="http://schemas.microsoft.com/office/powerpoint/2010/main" val="1883365366"/>
              </p:ext>
            </p:extLst>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9114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extLst>
              <p:ext uri="{D42A27DB-BD31-4B8C-83A1-F6EECF244321}">
                <p14:modId xmlns:p14="http://schemas.microsoft.com/office/powerpoint/2010/main" val="3636854007"/>
              </p:ext>
            </p:extLst>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9114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extLst>
              <p:ext uri="{D42A27DB-BD31-4B8C-83A1-F6EECF244321}">
                <p14:modId xmlns:p14="http://schemas.microsoft.com/office/powerpoint/2010/main" val="4248294560"/>
              </p:ext>
            </p:extLst>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91145"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extLst>
              <p:ext uri="{D42A27DB-BD31-4B8C-83A1-F6EECF244321}">
                <p14:modId xmlns:p14="http://schemas.microsoft.com/office/powerpoint/2010/main" val="1943539616"/>
              </p:ext>
            </p:extLst>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91146"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1405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28</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26747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536811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599" y="2160495"/>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132399" y="2160495"/>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399" y="4099708"/>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0" y="4252661"/>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fontScale="925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586908" y="34290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sz="2000" dirty="0"/>
              <a:t>Corrosion reaction rates are determined by thermodynamics and kinetics</a:t>
            </a:r>
          </a:p>
          <a:p>
            <a:r>
              <a:rPr lang="en-US" sz="2000" dirty="0"/>
              <a:t>Thermodynamics tell us whether a material may corrode</a:t>
            </a:r>
          </a:p>
          <a:p>
            <a:pPr lvl="1"/>
            <a:r>
              <a:rPr lang="en-US" sz="2000" dirty="0"/>
              <a:t>Measure voltage difference between anodic and cathodic sites</a:t>
            </a:r>
          </a:p>
          <a:p>
            <a:r>
              <a:rPr lang="en-US" sz="2000" dirty="0"/>
              <a:t>Kinetics tell us how quickly a material will corrode</a:t>
            </a:r>
          </a:p>
          <a:p>
            <a:pPr lvl="1"/>
            <a:r>
              <a:rPr lang="en-US" sz="2000" dirty="0"/>
              <a:t>Measure net current between anodic and cathodic sites</a:t>
            </a:r>
          </a:p>
          <a:p>
            <a:endParaRPr lang="en-US" sz="2000"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09600" y="2160495"/>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817686"/>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887786"/>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4143330"/>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2160495"/>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9377</TotalTime>
  <Words>2362</Words>
  <Application>Microsoft Macintosh PowerPoint</Application>
  <PresentationFormat>Widescreen</PresentationFormat>
  <Paragraphs>259</Paragraphs>
  <Slides>31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Cambria Math</vt:lpstr>
      <vt:lpstr>Symbol</vt:lpstr>
      <vt:lpstr>Times New Roman</vt:lpstr>
      <vt:lpstr>NCStateU-horizontal-left-logo</vt:lpstr>
      <vt:lpstr>Equation</vt:lpstr>
      <vt:lpstr>Nuclear Fuel Performance</vt:lpstr>
      <vt:lpstr>Last Time</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Example</vt:lpstr>
      <vt:lpstr>Corrosion Rate</vt:lpstr>
      <vt:lpstr>Example</vt:lpstr>
      <vt:lpstr>Other factors affecting corrosion</vt:lpstr>
      <vt:lpstr>Impact of Corrosion</vt:lpstr>
      <vt:lpstr>Corrosion Control</vt:lpstr>
      <vt:lpstr>Corrosion Control</vt:lpstr>
      <vt:lpstr>Corrosion Layer</vt:lpstr>
      <vt:lpstr>Corrosion Summary</vt:lpstr>
      <vt:lpstr>Hydride Formation</vt:lpstr>
      <vt:lpstr>Given a thickness of oxide, how can we predict the hydrogen pickup?</vt:lpstr>
      <vt:lpstr>We can estimate the hydrogen content in the cladding from the oxide thickness δ and the pickup fraction f</vt:lpstr>
      <vt:lpstr>Hydrogen Diffusion</vt:lpstr>
      <vt:lpstr>Hydriding</vt:lpstr>
      <vt:lpstr>Effect of Hydrides</vt:lpstr>
      <vt:lpstr>Blister failure examples</vt:lpstr>
      <vt:lpstr>Circumferential vs Radial Hydrides</vt:lpstr>
      <vt:lpstr>Delayed Hydride Cracking</vt:lpstr>
      <vt:lpstr>Hydrides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94</cp:revision>
  <dcterms:created xsi:type="dcterms:W3CDTF">2020-02-19T20:03:05Z</dcterms:created>
  <dcterms:modified xsi:type="dcterms:W3CDTF">2023-03-23T18:47:24Z</dcterms:modified>
</cp:coreProperties>
</file>